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0" r:id="rId2"/>
  </p:sldMasterIdLst>
  <p:sldIdLst>
    <p:sldId id="256" r:id="rId3"/>
    <p:sldId id="259" r:id="rId4"/>
    <p:sldId id="257" r:id="rId5"/>
    <p:sldId id="258" r:id="rId6"/>
    <p:sldId id="260" r:id="rId7"/>
  </p:sldIdLst>
  <p:sldSz cx="12192000" cy="6858000"/>
  <p:notesSz cx="7010400" cy="9236075"/>
  <p:embeddedFontLst>
    <p:embeddedFont>
      <p:font typeface="Myriad Pro" panose="020B0503030403020204" pitchFamily="34" charset="0"/>
      <p:regular r:id="rId8"/>
      <p:bold r:id="rId9"/>
      <p:italic r:id="rId10"/>
      <p:boldItalic r:id="rId11"/>
    </p:embeddedFont>
    <p:embeddedFont>
      <p:font typeface="Wingdings 2" panose="05020102010507070707" pitchFamily="18" charset="2"/>
      <p:regular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Malgun Gothic" panose="020B0503020000020004" pitchFamily="34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D253EB-4B89-461E-AAB2-B002A726C972}" type="slidenum">
              <a:rPr lang="en-US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F32CFD-7B1C-404F-8FE3-A9AE23CAC2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632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6AECB2-43B5-4936-B346-0D14890E3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686614A-AF83-42F3-B0F5-B689CAB7C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4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4EDBA65-E71D-4F74-9E36-786395032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2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AD8D87-8B7C-4104-A118-38BAE19467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3308D5-7682-4E71-8730-671D89F84E5D}" type="slidenum">
              <a:rPr lang="en-US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6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68EE9E-FC6B-4072-82C3-B97EBD79B4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547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081F3F3-BF40-47EB-B681-98FFD323A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757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75935-F50C-4230-B8BE-B7BF91497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2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>
              <a:defRPr/>
            </a:pPr>
            <a:fld id="{2D40C994-A1B6-4386-A5BD-846676004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28E97A-9FD4-445F-82E8-0DBDE70846D7}" type="slidenum">
              <a:rPr lang="en-US" smtClean="0">
                <a:latin typeface="Tahom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00201"/>
            <a:ext cx="6815669" cy="17864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Property Tax Cap Calculation for 2019 - 2020</a:t>
            </a:r>
            <a:endParaRPr lang="en-US" sz="68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b="1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Central Square Central School District</a:t>
            </a:r>
          </a:p>
          <a:p>
            <a:r>
              <a:rPr lang="en-US" sz="42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February 11, 2019</a:t>
            </a:r>
            <a:endParaRPr lang="en-US" sz="4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4229099"/>
            <a:ext cx="764110" cy="114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5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72" y="34290"/>
            <a:ext cx="6130056" cy="6766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05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9134"/>
              </p:ext>
            </p:extLst>
          </p:nvPr>
        </p:nvGraphicFramePr>
        <p:xfrm>
          <a:off x="1278082" y="1277531"/>
          <a:ext cx="9514610" cy="492875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457193"/>
                <a:gridCol w="4628730"/>
                <a:gridCol w="429177"/>
                <a:gridCol w="1756063"/>
                <a:gridCol w="1243447"/>
              </a:tblGrid>
              <a:tr h="525855">
                <a:tc gridSpan="5"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lgun Gothic" pitchFamily="34" charset="-127"/>
                          <a:ea typeface="Malgun Gothic" pitchFamily="34" charset="-127"/>
                        </a:rPr>
                        <a:t>Proposed Tax Levy Limit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lgun Gothic" pitchFamily="34" charset="-127"/>
                          <a:ea typeface="Malgun Gothic" pitchFamily="34" charset="-127"/>
                        </a:rPr>
                        <a:t> – Before Exemptions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0683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Real Property Tax</a:t>
                      </a:r>
                      <a:r>
                        <a:rPr lang="en-US" sz="1500" b="1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Levy </a:t>
                      </a: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2018 – 2019  </a:t>
                      </a:r>
                      <a:endParaRPr lang="en-US" sz="15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$28,066,912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9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Multiply</a:t>
                      </a:r>
                      <a:r>
                        <a:rPr lang="en-US" sz="16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: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Malgun Gothic" pitchFamily="34" charset="-127"/>
                          <a:ea typeface="Malgun Gothic" pitchFamily="34" charset="-127"/>
                        </a:rPr>
                        <a:t>Tax Base</a:t>
                      </a:r>
                      <a:r>
                        <a:rPr lang="en-US" sz="15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Growth Factor</a:t>
                      </a:r>
                      <a:endParaRPr lang="en-US" sz="15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1.0084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0683">
                <a:tc>
                  <a:txBody>
                    <a:bodyPr/>
                    <a:lstStyle/>
                    <a:p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sub-total</a:t>
                      </a:r>
                      <a:endParaRPr lang="en-US" sz="15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=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$28,302,674</a:t>
                      </a: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Adjust</a:t>
                      </a:r>
                      <a:r>
                        <a:rPr lang="en-US" sz="16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for: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PILOTS for 2018-2019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$2,521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9700">
                <a:tc>
                  <a:txBody>
                    <a:bodyPr/>
                    <a:lstStyle/>
                    <a:p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Malgun Gothic" pitchFamily="34" charset="-127"/>
                          <a:ea typeface="Malgun Gothic" pitchFamily="34" charset="-127"/>
                        </a:rPr>
                        <a:t>Capital</a:t>
                      </a:r>
                      <a:r>
                        <a:rPr lang="en-US" sz="15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Tax Levy Exclusion</a:t>
                      </a:r>
                      <a:endParaRPr lang="en-US" sz="15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($487,415)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9700">
                <a:tc>
                  <a:txBody>
                    <a:bodyPr/>
                    <a:lstStyle/>
                    <a:p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Adjusted </a:t>
                      </a:r>
                      <a:r>
                        <a:rPr lang="en-US" sz="1500" b="1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2017 – 2018  Cur</a:t>
                      </a: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rent Year Tax Levy</a:t>
                      </a: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=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$27,817,780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0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Multiply: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Malgun Gothic" pitchFamily="34" charset="-127"/>
                          <a:ea typeface="Malgun Gothic" pitchFamily="34" charset="-127"/>
                        </a:rPr>
                        <a:t>Less of 2% or CPI (CPI =</a:t>
                      </a:r>
                      <a:r>
                        <a:rPr lang="en-US" sz="15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sz="15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2.44%)</a:t>
                      </a:r>
                      <a:endParaRPr lang="en-US" sz="15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1.0200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683">
                <a:tc>
                  <a:txBody>
                    <a:bodyPr/>
                    <a:lstStyle/>
                    <a:p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sub-total</a:t>
                      </a:r>
                      <a:endParaRPr lang="en-US" sz="15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=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$28,374,136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0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Adjust for: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Malgun Gothic" pitchFamily="34" charset="-127"/>
                          <a:ea typeface="Malgun Gothic" pitchFamily="34" charset="-127"/>
                        </a:rPr>
                        <a:t>Projected PILOTS for 2018 – 2019 </a:t>
                      </a:r>
                      <a:endParaRPr lang="en-US" sz="15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Malgun Gothic" pitchFamily="34" charset="-127"/>
                          <a:ea typeface="Malgun Gothic" pitchFamily="34" charset="-127"/>
                        </a:rPr>
                        <a:t>($2,521)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9700">
                <a:tc>
                  <a:txBody>
                    <a:bodyPr/>
                    <a:lstStyle/>
                    <a:p>
                      <a:endParaRPr lang="en-US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PROPOSED 2018 – 2019  TAX LEVY LIMIT</a:t>
                      </a:r>
                      <a:endParaRPr lang="en-US" sz="15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=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$28,371,615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7854" y="467591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PROPOSED TAX LEVY LIMIT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564" y="6415932"/>
            <a:ext cx="298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Myriad Pro" panose="020B0503030403020204" pitchFamily="34" charset="0"/>
              </a:rPr>
              <a:t>*Submit to Comptroller by 3.1.19</a:t>
            </a:r>
            <a:endParaRPr lang="en-US" sz="1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1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4956"/>
              </p:ext>
            </p:extLst>
          </p:nvPr>
        </p:nvGraphicFramePr>
        <p:xfrm>
          <a:off x="1278082" y="1599649"/>
          <a:ext cx="9514610" cy="2306621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457193"/>
                <a:gridCol w="4628730"/>
                <a:gridCol w="429177"/>
                <a:gridCol w="1756063"/>
                <a:gridCol w="1243447"/>
              </a:tblGrid>
              <a:tr h="525855">
                <a:tc gridSpan="5"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lgun Gothic" pitchFamily="34" charset="-127"/>
                          <a:ea typeface="Malgun Gothic" pitchFamily="34" charset="-127"/>
                        </a:rPr>
                        <a:t>Proposed Tax Levy Limit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lgun Gothic" pitchFamily="34" charset="-127"/>
                          <a:ea typeface="Malgun Gothic" pitchFamily="34" charset="-127"/>
                        </a:rPr>
                        <a:t> – Exemptions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0683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Proposed</a:t>
                      </a:r>
                      <a:r>
                        <a:rPr lang="en-US" sz="1500" b="1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2019 – 2020 Tax</a:t>
                      </a:r>
                      <a:r>
                        <a:rPr lang="en-US" sz="1500" b="1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Levy Limit</a:t>
                      </a:r>
                      <a:endParaRPr lang="en-US" sz="15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$28,371,615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9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Adjust</a:t>
                      </a:r>
                      <a:r>
                        <a:rPr lang="en-US" sz="1600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for:</a:t>
                      </a:r>
                      <a:endParaRPr lang="en-US" sz="1600" b="1" dirty="0" smtClean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Capital Tax Levy Exclusions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lgun Gothic" pitchFamily="34" charset="-127"/>
                          <a:ea typeface="Malgun Gothic" pitchFamily="34" charset="-127"/>
                        </a:rPr>
                        <a:t>457,672</a:t>
                      </a:r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0683">
                <a:tc>
                  <a:txBody>
                    <a:bodyPr/>
                    <a:lstStyle/>
                    <a:p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9700">
                <a:tc>
                  <a:txBody>
                    <a:bodyPr/>
                    <a:lstStyle/>
                    <a:p>
                      <a:endParaRPr lang="en-US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MAXIMUM ALLOWABLE</a:t>
                      </a:r>
                      <a:r>
                        <a:rPr lang="en-US" sz="1500" b="1" baseline="0" dirty="0" smtClean="0"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sz="15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TAX LEVY</a:t>
                      </a:r>
                      <a:endParaRPr lang="en-US" sz="15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=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$28,829,287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Malgun Gothic" pitchFamily="34" charset="-127"/>
                          <a:ea typeface="Malgun Gothic" pitchFamily="34" charset="-127"/>
                        </a:rPr>
                        <a:t>2.72%</a:t>
                      </a:r>
                      <a:endParaRPr lang="en-US" sz="1600" b="1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7854" y="592697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MAXIMUM ALLOWABLE TAX LEVY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564" y="6415932"/>
            <a:ext cx="298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Myriad Pro" panose="020B0503030403020204" pitchFamily="34" charset="0"/>
              </a:rPr>
              <a:t>*Submit to Comptroller by 3.1.19</a:t>
            </a:r>
            <a:endParaRPr lang="en-US" sz="1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5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72" y="530629"/>
            <a:ext cx="10685301" cy="720987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cap="all" dirty="0" smtClean="0">
                <a:solidFill>
                  <a:schemeClr val="tx1"/>
                </a:solidFill>
              </a:rPr>
              <a:t>on a </a:t>
            </a:r>
            <a:r>
              <a:rPr lang="en-US" sz="3600" u="sng" cap="all" dirty="0" smtClean="0">
                <a:solidFill>
                  <a:srgbClr val="FF0000"/>
                </a:solidFill>
              </a:rPr>
              <a:t>$100,000</a:t>
            </a:r>
            <a:r>
              <a:rPr lang="en-US" sz="3600" cap="all" dirty="0" smtClean="0">
                <a:solidFill>
                  <a:srgbClr val="FF0000"/>
                </a:solidFill>
              </a:rPr>
              <a:t> </a:t>
            </a:r>
            <a:r>
              <a:rPr lang="en-US" sz="3600" cap="all" dirty="0" smtClean="0">
                <a:solidFill>
                  <a:schemeClr val="tx1"/>
                </a:solidFill>
              </a:rPr>
              <a:t>home &amp; a tax levy increase of…</a:t>
            </a:r>
            <a:endParaRPr lang="en-US" sz="3600" cap="all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39050559"/>
              </p:ext>
            </p:extLst>
          </p:nvPr>
        </p:nvGraphicFramePr>
        <p:xfrm>
          <a:off x="2503802" y="2489271"/>
          <a:ext cx="7367051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883"/>
                <a:gridCol w="1442320"/>
                <a:gridCol w="462984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Calibri" panose="020F0502020204030204" pitchFamily="34" charset="0"/>
                        </a:rPr>
                        <a:t>$19.32</a:t>
                      </a:r>
                      <a:endParaRPr lang="en-US" sz="2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2019-20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Estimated tax rate per thousand 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Calibri" panose="020F0502020204030204" pitchFamily="34" charset="0"/>
                        </a:rPr>
                        <a:t>$18.81</a:t>
                      </a:r>
                      <a:endParaRPr lang="en-US" sz="2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2018-19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Current tax rate per thousand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Calibri" panose="020F0502020204030204" pitchFamily="34" charset="0"/>
                        </a:rPr>
                        <a:t>.51</a:t>
                      </a:r>
                      <a:endParaRPr lang="en-US" sz="2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Increase per thousand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560361" y="1780740"/>
            <a:ext cx="7310492" cy="580495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2.72%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089" t="3544" r="3722" b="12765"/>
          <a:stretch/>
        </p:blipFill>
        <p:spPr>
          <a:xfrm>
            <a:off x="6484363" y="3304960"/>
            <a:ext cx="3793447" cy="23395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80697" y="4618865"/>
            <a:ext cx="221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or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$51.00** 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47777" y="5728484"/>
            <a:ext cx="39624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*Assuming the Town Assessment and Equalization Rate are unchanged.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9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330</TotalTime>
  <Words>219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Myriad Pro</vt:lpstr>
      <vt:lpstr>Wingdings 2</vt:lpstr>
      <vt:lpstr>Cordia New</vt:lpstr>
      <vt:lpstr>Malgun Gothic</vt:lpstr>
      <vt:lpstr>Calibri</vt:lpstr>
      <vt:lpstr>Tw Cen MT</vt:lpstr>
      <vt:lpstr>Tahoma</vt:lpstr>
      <vt:lpstr>Arial</vt:lpstr>
      <vt:lpstr>Wingdings</vt:lpstr>
      <vt:lpstr>Organic</vt:lpstr>
      <vt:lpstr>3_Median</vt:lpstr>
      <vt:lpstr>Property Tax Cap Calculation for 2019 - 2020</vt:lpstr>
      <vt:lpstr>PowerPoint Presentation</vt:lpstr>
      <vt:lpstr>PowerPoint Presentation</vt:lpstr>
      <vt:lpstr>PowerPoint Presentation</vt:lpstr>
      <vt:lpstr>on a $100,000 home &amp; a tax levy increase of…</vt:lpstr>
    </vt:vector>
  </TitlesOfParts>
  <Company>Central Square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Tax Cap Update</dc:title>
  <dc:creator>Brandt, Joanne</dc:creator>
  <cp:lastModifiedBy>Brandt, Joanne</cp:lastModifiedBy>
  <cp:revision>47</cp:revision>
  <cp:lastPrinted>2016-02-08T16:24:56Z</cp:lastPrinted>
  <dcterms:created xsi:type="dcterms:W3CDTF">2015-03-02T19:04:24Z</dcterms:created>
  <dcterms:modified xsi:type="dcterms:W3CDTF">2019-02-07T19:54:29Z</dcterms:modified>
</cp:coreProperties>
</file>